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4" r:id="rId2"/>
  </p:sldMasterIdLst>
  <p:notesMasterIdLst>
    <p:notesMasterId r:id="rId18"/>
  </p:notesMasterIdLst>
  <p:handoutMasterIdLst>
    <p:handoutMasterId r:id="rId19"/>
  </p:handoutMasterIdLst>
  <p:sldIdLst>
    <p:sldId id="302" r:id="rId3"/>
    <p:sldId id="303" r:id="rId4"/>
    <p:sldId id="437" r:id="rId5"/>
    <p:sldId id="438" r:id="rId6"/>
    <p:sldId id="439" r:id="rId7"/>
    <p:sldId id="440" r:id="rId8"/>
    <p:sldId id="441" r:id="rId9"/>
    <p:sldId id="442" r:id="rId10"/>
    <p:sldId id="443" r:id="rId11"/>
    <p:sldId id="444" r:id="rId12"/>
    <p:sldId id="446" r:id="rId13"/>
    <p:sldId id="448" r:id="rId14"/>
    <p:sldId id="449" r:id="rId15"/>
    <p:sldId id="450" r:id="rId16"/>
    <p:sldId id="447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16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1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78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56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98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7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08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64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1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4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2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8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7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83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16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054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517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5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4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4 </a:t>
            </a:r>
            <a:br>
              <a:rPr lang="en-US" sz="2800" b="1" dirty="0"/>
            </a:br>
            <a:r>
              <a:rPr lang="en-US" sz="2800" b="1" dirty="0"/>
              <a:t>Normalization of </a:t>
            </a:r>
            <a:r>
              <a:rPr lang="en-US" sz="2800" b="1" dirty="0" err="1"/>
              <a:t>scRNAseq</a:t>
            </a:r>
            <a:r>
              <a:rPr lang="en-US" sz="2800" b="1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Sources of variations in </a:t>
            </a:r>
            <a:r>
              <a:rPr lang="en-GB">
                <a:solidFill>
                  <a:srgbClr val="C00000"/>
                </a:solidFill>
              </a:rPr>
              <a:t>gene expression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Normalization aims at removing technical variation. </a:t>
            </a:r>
          </a:p>
          <a:p>
            <a:pPr marL="0" indent="0"/>
            <a:r>
              <a:rPr lang="en-GB" dirty="0"/>
              <a:t>In (single-cell) RNA-seq, the variance in gene expression depends on the level of expression of this gene: </a:t>
            </a:r>
          </a:p>
          <a:p>
            <a:pPr marL="0" indent="0"/>
            <a:r>
              <a:rPr lang="en-GB" dirty="0"/>
              <a:t>A gene highly expressed will have a high variation of expression across cells. </a:t>
            </a:r>
          </a:p>
          <a:p>
            <a:pPr marL="0" indent="0"/>
            <a:r>
              <a:rPr lang="en-GB" u="sng" dirty="0"/>
              <a:t>Poisson distribution</a:t>
            </a:r>
            <a:r>
              <a:rPr lang="en-GB" dirty="0"/>
              <a:t> is  generally viewed as a good way to model counts, such as those in a </a:t>
            </a:r>
            <a:r>
              <a:rPr lang="en-GB" dirty="0" err="1"/>
              <a:t>scRNAseq</a:t>
            </a:r>
            <a:r>
              <a:rPr lang="en-GB" dirty="0"/>
              <a:t> count matrix. </a:t>
            </a:r>
          </a:p>
          <a:p>
            <a:pPr marL="0" indent="0"/>
            <a:r>
              <a:rPr lang="en-GB" dirty="0"/>
              <a:t>According to Poisson distribution, the variation of counts is equal to the mean of the counts. </a:t>
            </a:r>
          </a:p>
          <a:p>
            <a:r>
              <a:rPr lang="en-US" b="1" dirty="0">
                <a:solidFill>
                  <a:srgbClr val="C00000"/>
                </a:solidFill>
              </a:rPr>
              <a:t>Deviation from this Poisson distribution is considered to be due to technical variations. </a:t>
            </a:r>
          </a:p>
        </p:txBody>
      </p:sp>
    </p:spTree>
    <p:extLst>
      <p:ext uri="{BB962C8B-B14F-4D97-AF65-F5344CB8AC3E}">
        <p14:creationId xmlns:p14="http://schemas.microsoft.com/office/powerpoint/2010/main" val="198012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VST: Variance stabilizing transform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3838" indent="-223838"/>
            <a:r>
              <a:rPr lang="en-GB" b="1" dirty="0"/>
              <a:t>VST attempts to stabilize the variance to the mean gene expression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29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VST: Variance stabilizing transform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3838" indent="-223838"/>
            <a:r>
              <a:rPr lang="en-GB" b="1" dirty="0"/>
              <a:t>VST attempts to stabilize the variance to the mean gene expression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74D9E-B1BA-B845-8022-5C21D8D55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33" y="1441055"/>
            <a:ext cx="10548134" cy="52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VST: Variance stabilizing transform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Hafemeister</a:t>
            </a:r>
            <a:r>
              <a:rPr lang="en-GB" dirty="0"/>
              <a:t> &amp; </a:t>
            </a:r>
            <a:r>
              <a:rPr lang="en-GB" dirty="0" err="1"/>
              <a:t>Sajita</a:t>
            </a:r>
            <a:r>
              <a:rPr lang="en-GB" dirty="0"/>
              <a:t>, Genome Biology 2019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3838" indent="-223838"/>
            <a:r>
              <a:rPr lang="en-GB" dirty="0"/>
              <a:t>The </a:t>
            </a:r>
            <a:r>
              <a:rPr lang="en-GB" u="sng" dirty="0"/>
              <a:t>variance residuals</a:t>
            </a:r>
            <a:r>
              <a:rPr lang="en-GB" dirty="0"/>
              <a:t> computed from fitting a regularized Negative Binomial distribution to variance ~ mean can be used to identify highly variable genes.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468E6-8754-F841-96D5-92661BE5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09" y="2164021"/>
            <a:ext cx="8143982" cy="39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VST: Variance stabilizing transform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Hafemeister</a:t>
            </a:r>
            <a:r>
              <a:rPr lang="en-GB" dirty="0"/>
              <a:t> &amp; </a:t>
            </a:r>
            <a:r>
              <a:rPr lang="en-GB" dirty="0" err="1"/>
              <a:t>Sajita</a:t>
            </a:r>
            <a:r>
              <a:rPr lang="en-GB" dirty="0"/>
              <a:t>, Genome Biology 2019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3838" indent="-223838"/>
            <a:r>
              <a:rPr lang="en-GB" dirty="0"/>
              <a:t>A </a:t>
            </a:r>
            <a:r>
              <a:rPr lang="en-GB" b="1" u="sng" dirty="0"/>
              <a:t>regularized</a:t>
            </a:r>
            <a:r>
              <a:rPr lang="en-GB" u="sng" dirty="0"/>
              <a:t> Negative Binomial</a:t>
            </a:r>
            <a:r>
              <a:rPr lang="en-GB" dirty="0"/>
              <a:t> distribution is a tentative middle-ground between two extremes: the </a:t>
            </a:r>
            <a:r>
              <a:rPr lang="en-GB" u="sng" dirty="0"/>
              <a:t>Negative Binomial</a:t>
            </a:r>
            <a:r>
              <a:rPr lang="en-GB" dirty="0"/>
              <a:t> distribution or the </a:t>
            </a:r>
            <a:r>
              <a:rPr lang="en-GB" u="sng" dirty="0"/>
              <a:t>Poisson</a:t>
            </a:r>
            <a:r>
              <a:rPr lang="en-GB" dirty="0"/>
              <a:t> distribution.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468E6-8754-F841-96D5-92661BE5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" y="3113589"/>
            <a:ext cx="4453839" cy="2155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85E853-7341-3747-BFAB-CC64A0F02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032" y="2805552"/>
            <a:ext cx="8051515" cy="2566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91E69-C48E-9147-A069-17C9DC9E9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2" y="2882957"/>
            <a:ext cx="3927294" cy="2926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36A6FB-F894-EB42-B5C2-0CC7D2055151}"/>
              </a:ext>
            </a:extLst>
          </p:cNvPr>
          <p:cNvSpPr/>
          <p:nvPr/>
        </p:nvSpPr>
        <p:spPr>
          <a:xfrm>
            <a:off x="2084294" y="2962613"/>
            <a:ext cx="611841" cy="14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8F3B4-BD45-F745-93B8-F153856EB352}"/>
              </a:ext>
            </a:extLst>
          </p:cNvPr>
          <p:cNvSpPr txBox="1"/>
          <p:nvPr/>
        </p:nvSpPr>
        <p:spPr>
          <a:xfrm>
            <a:off x="1545543" y="2895156"/>
            <a:ext cx="17299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Regularized negative binomial</a:t>
            </a:r>
          </a:p>
        </p:txBody>
      </p:sp>
    </p:spTree>
    <p:extLst>
      <p:ext uri="{BB962C8B-B14F-4D97-AF65-F5344CB8AC3E}">
        <p14:creationId xmlns:p14="http://schemas.microsoft.com/office/powerpoint/2010/main" val="314723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Sources of variations in </a:t>
            </a:r>
            <a:r>
              <a:rPr lang="en-GB">
                <a:solidFill>
                  <a:srgbClr val="C00000"/>
                </a:solidFill>
              </a:rPr>
              <a:t>gene expression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3838" indent="-223838"/>
            <a:r>
              <a:rPr lang="en-GB" b="1" dirty="0"/>
              <a:t>Normalization aims at removing technical variation. </a:t>
            </a:r>
          </a:p>
          <a:p>
            <a:pPr marL="223838" indent="-223838"/>
            <a:endParaRPr lang="en-GB" b="1" dirty="0"/>
          </a:p>
          <a:p>
            <a:pPr marL="9525" indent="-9525"/>
            <a:r>
              <a:rPr lang="en-GB" b="1" dirty="0">
                <a:solidFill>
                  <a:srgbClr val="C00000"/>
                </a:solidFill>
              </a:rPr>
              <a:t>In practice, normalization accuracy is not such a major consideration for exploratory </a:t>
            </a:r>
            <a:r>
              <a:rPr lang="en-GB" b="1" dirty="0" err="1">
                <a:solidFill>
                  <a:srgbClr val="C00000"/>
                </a:solidFill>
              </a:rPr>
              <a:t>scRNA</a:t>
            </a:r>
            <a:r>
              <a:rPr lang="en-GB" b="1" dirty="0">
                <a:solidFill>
                  <a:srgbClr val="C00000"/>
                </a:solidFill>
              </a:rPr>
              <a:t>- seq data analyses. </a:t>
            </a:r>
          </a:p>
          <a:p>
            <a:pPr marL="9525" indent="-9525"/>
            <a:r>
              <a:rPr lang="en-GB" b="1" dirty="0">
                <a:solidFill>
                  <a:srgbClr val="C00000"/>
                </a:solidFill>
              </a:rPr>
              <a:t>Composition biases do not usually affect the separation of clusters, only the magnitude. </a:t>
            </a:r>
            <a:endParaRPr lang="en-GB" dirty="0">
              <a:solidFill>
                <a:srgbClr val="C00000"/>
              </a:solidFill>
            </a:endParaRPr>
          </a:p>
          <a:p>
            <a:pPr marL="223838" indent="-223838"/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39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4722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4179713" y="2476072"/>
            <a:ext cx="7335748" cy="41077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66088F-454F-1B49-9FD6-0AE91747BF9F}"/>
              </a:ext>
            </a:extLst>
          </p:cNvPr>
          <p:cNvSpPr/>
          <p:nvPr/>
        </p:nvSpPr>
        <p:spPr>
          <a:xfrm>
            <a:off x="1016373" y="4263776"/>
            <a:ext cx="3163340" cy="22583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50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3839802" y="2476072"/>
            <a:ext cx="7685933" cy="41077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3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Sources of variations in </a:t>
            </a:r>
            <a:r>
              <a:rPr lang="en-GB">
                <a:solidFill>
                  <a:srgbClr val="C00000"/>
                </a:solidFill>
              </a:rPr>
              <a:t>gene expression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Wagner et al., Nat. Biotech 2016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BB967-176D-AD44-818D-402D9219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473" y="927680"/>
            <a:ext cx="7029379" cy="58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6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Sources of variations in </a:t>
            </a:r>
            <a:r>
              <a:rPr lang="en-GB">
                <a:solidFill>
                  <a:srgbClr val="C00000"/>
                </a:solidFill>
              </a:rPr>
              <a:t>gene expression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Normalization aims at removing technical variation. </a:t>
            </a:r>
          </a:p>
          <a:p>
            <a:pPr marL="0" indent="0"/>
            <a:r>
              <a:rPr lang="en-GB" dirty="0"/>
              <a:t>In (single-cell) RNA-seq, the </a:t>
            </a:r>
            <a:r>
              <a:rPr lang="en-GB" u="sng" dirty="0"/>
              <a:t>variance in gene expression</a:t>
            </a:r>
            <a:r>
              <a:rPr lang="en-GB" dirty="0"/>
              <a:t> depends on the </a:t>
            </a:r>
            <a:r>
              <a:rPr lang="en-GB" u="sng" dirty="0"/>
              <a:t>level of expression </a:t>
            </a:r>
            <a:r>
              <a:rPr lang="en-GB" dirty="0"/>
              <a:t>of this gene: </a:t>
            </a:r>
          </a:p>
          <a:p>
            <a:pPr marL="0" indent="0"/>
            <a:r>
              <a:rPr lang="en-GB" b="1" dirty="0"/>
              <a:t>A gene highly expressed will have a high variation of expression across cells.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35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Sources of variations in </a:t>
            </a:r>
            <a:r>
              <a:rPr lang="en-GB">
                <a:solidFill>
                  <a:srgbClr val="C00000"/>
                </a:solidFill>
              </a:rPr>
              <a:t>gene expression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Normalization aims at removing technical variation.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8271F-2542-A04C-881B-E6D209904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407560" y="1638736"/>
            <a:ext cx="4688440" cy="4649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8EE443-C5EC-D04E-82DA-C00B51AC2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990" y="1629465"/>
            <a:ext cx="4698608" cy="46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Sources of variations in </a:t>
            </a:r>
            <a:r>
              <a:rPr lang="en-GB">
                <a:solidFill>
                  <a:srgbClr val="C00000"/>
                </a:solidFill>
              </a:rPr>
              <a:t>gene expression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Normalization aims at removing technical variation. </a:t>
            </a:r>
          </a:p>
          <a:p>
            <a:pPr marL="0" indent="0"/>
            <a:r>
              <a:rPr lang="en-GB" dirty="0"/>
              <a:t>In (single-cell) RNA-seq, the variance in gene expression depends on the level of expression of this gene: </a:t>
            </a:r>
          </a:p>
          <a:p>
            <a:pPr marL="0" indent="0"/>
            <a:r>
              <a:rPr lang="en-GB" dirty="0"/>
              <a:t>A gene highly expressed will have a high variation of expression across cells. </a:t>
            </a:r>
          </a:p>
          <a:p>
            <a:pPr marL="0" indent="0"/>
            <a:r>
              <a:rPr lang="en-GB" b="1" u="sng" dirty="0">
                <a:solidFill>
                  <a:srgbClr val="C00000"/>
                </a:solidFill>
              </a:rPr>
              <a:t>Poisson distribution</a:t>
            </a:r>
            <a:r>
              <a:rPr lang="en-GB" dirty="0">
                <a:solidFill>
                  <a:srgbClr val="C00000"/>
                </a:solidFill>
              </a:rPr>
              <a:t> is  generally viewed as a good way to model counts, such as those in a </a:t>
            </a:r>
            <a:r>
              <a:rPr lang="en-GB" dirty="0" err="1">
                <a:solidFill>
                  <a:srgbClr val="C00000"/>
                </a:solidFill>
              </a:rPr>
              <a:t>scRNAseq</a:t>
            </a:r>
            <a:r>
              <a:rPr lang="en-GB" dirty="0">
                <a:solidFill>
                  <a:srgbClr val="C00000"/>
                </a:solidFill>
              </a:rPr>
              <a:t> count matrix. </a:t>
            </a:r>
          </a:p>
          <a:p>
            <a:pPr marL="0" indent="0"/>
            <a:r>
              <a:rPr lang="en-GB" dirty="0"/>
              <a:t>According to Poisson distribution, the variation of counts is equal to the mean of the counts.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3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Sources of variations in </a:t>
            </a:r>
            <a:r>
              <a:rPr lang="en-GB">
                <a:solidFill>
                  <a:srgbClr val="C00000"/>
                </a:solidFill>
              </a:rPr>
              <a:t>gene expression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Normalization aims at removing technical variation.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8271F-2542-A04C-881B-E6D209904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407560" y="1638736"/>
            <a:ext cx="4688440" cy="46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28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4984</TotalTime>
  <Words>1278</Words>
  <Application>Microsoft Macintosh PowerPoint</Application>
  <PresentationFormat>Widescreen</PresentationFormat>
  <Paragraphs>151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Avenir</vt:lpstr>
      <vt:lpstr>Calibri</vt:lpstr>
      <vt:lpstr>Calibri Light</vt:lpstr>
      <vt:lpstr>Comfortaa</vt:lpstr>
      <vt:lpstr>Menlo</vt:lpstr>
      <vt:lpstr>Theme1</vt:lpstr>
      <vt:lpstr>nice_theme</vt:lpstr>
      <vt:lpstr>Lecture 4  Normalization of scRNAseq data</vt:lpstr>
      <vt:lpstr>PowerPoint Presentation</vt:lpstr>
      <vt:lpstr>PowerPoint Presentation</vt:lpstr>
      <vt:lpstr>PowerPoint Presentation</vt:lpstr>
      <vt:lpstr>Sources of variations in gene expression</vt:lpstr>
      <vt:lpstr>Sources of variations in gene expression</vt:lpstr>
      <vt:lpstr>Sources of variations in gene expression</vt:lpstr>
      <vt:lpstr>Sources of variations in gene expression</vt:lpstr>
      <vt:lpstr>Sources of variations in gene expression</vt:lpstr>
      <vt:lpstr>Sources of variations in gene expression</vt:lpstr>
      <vt:lpstr>VST: Variance stabilizing transform</vt:lpstr>
      <vt:lpstr>VST: Variance stabilizing transform</vt:lpstr>
      <vt:lpstr>VST: Variance stabilizing transform</vt:lpstr>
      <vt:lpstr>VST: Variance stabilizing transform</vt:lpstr>
      <vt:lpstr>Sources of variations in gene expression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295</cp:revision>
  <dcterms:created xsi:type="dcterms:W3CDTF">2021-02-26T11:16:43Z</dcterms:created>
  <dcterms:modified xsi:type="dcterms:W3CDTF">2021-09-24T17:09:16Z</dcterms:modified>
</cp:coreProperties>
</file>